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59" r:id="rId4"/>
    <p:sldId id="260" r:id="rId5"/>
    <p:sldId id="262" r:id="rId6"/>
    <p:sldId id="263" r:id="rId7"/>
    <p:sldId id="265" r:id="rId8"/>
    <p:sldId id="269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2AB2C-2349-4732-B886-2AF87EB2D06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07F50-D248-4507-958D-BA5CD3538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8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07F50-D248-4507-958D-BA5CD35387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1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png"/><Relationship Id="rId7" Type="http://schemas.openxmlformats.org/officeDocument/2006/relationships/image" Target="../media/image1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slide" Target="slide4.xm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5" Type="http://schemas.openxmlformats.org/officeDocument/2006/relationships/image" Target="../media/image30.pn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y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25371" cy="6408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029400" cy="43204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IV</a:t>
            </a:r>
            <a:r>
              <a:rPr lang="ru-RU" sz="2400" b="1" cap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образовательный форум ЗАТО Железногорск</a:t>
            </a:r>
            <a:endParaRPr lang="ru-RU" sz="2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445224"/>
            <a:ext cx="3312368" cy="504056"/>
          </a:xfrm>
        </p:spPr>
        <p:txBody>
          <a:bodyPr>
            <a:noAutofit/>
          </a:bodyPr>
          <a:lstStyle/>
          <a:p>
            <a:pPr algn="r"/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Н.В.Романова, заведующий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36510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Педагогическая система МАДОУ № 64 «Алые паруса»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39752" y="6237312"/>
            <a:ext cx="4320480" cy="432047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Железногорск, 2017 г.</a:t>
            </a: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556792"/>
            <a:ext cx="5688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3" name="Picture 6" descr="http://files.websitebuilder.prositehosting.co.uk/fasthosts22341/image/pngpix-com-rubiks-cube-transparent-png-imag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36803">
            <a:off x="6647447" y="2112527"/>
            <a:ext cx="2129323" cy="2238938"/>
          </a:xfrm>
          <a:prstGeom prst="rect">
            <a:avLst/>
          </a:prstGeom>
          <a:noFill/>
        </p:spPr>
      </p:pic>
      <p:pic>
        <p:nvPicPr>
          <p:cNvPr id="4" name="Picture 20" descr="http://m.sweetclipart.com/wp-content/uploads/Rubix-Cube-Lineart-Clip-Art-517x60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489126" cy="1728192"/>
          </a:xfrm>
          <a:prstGeom prst="rect">
            <a:avLst/>
          </a:prstGeom>
          <a:noFill/>
        </p:spPr>
      </p:pic>
      <p:pic>
        <p:nvPicPr>
          <p:cNvPr id="5" name="Picture 14" descr="http://clipart-library.com/image_gallery2/Rubiks-Cub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5373216"/>
            <a:ext cx="1008112" cy="1110790"/>
          </a:xfrm>
          <a:prstGeom prst="rect">
            <a:avLst/>
          </a:prstGeom>
          <a:noFill/>
        </p:spPr>
      </p:pic>
      <p:pic>
        <p:nvPicPr>
          <p:cNvPr id="6" name="Picture 2" descr="https://wordassociations.net/image/600x/svg_to_png/nicubunu_Rubik_cube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864096" cy="1026648"/>
          </a:xfrm>
          <a:prstGeom prst="rect">
            <a:avLst/>
          </a:prstGeom>
          <a:noFill/>
        </p:spPr>
      </p:pic>
      <p:pic>
        <p:nvPicPr>
          <p:cNvPr id="7" name="Picture 12" descr="http://s3.thingpic.com/images/qt/bMfF9DnBFZaaGtmGHXTEiySX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5661248"/>
            <a:ext cx="1015753" cy="101575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4"/>
          <p:cNvGrpSpPr/>
          <p:nvPr/>
        </p:nvGrpSpPr>
        <p:grpSpPr>
          <a:xfrm>
            <a:off x="2123728" y="1484784"/>
            <a:ext cx="5125273" cy="5113634"/>
            <a:chOff x="2123728" y="1484784"/>
            <a:chExt cx="5125273" cy="5113634"/>
          </a:xfrm>
        </p:grpSpPr>
        <p:grpSp>
          <p:nvGrpSpPr>
            <p:cNvPr id="3" name="Группа 29"/>
            <p:cNvGrpSpPr/>
            <p:nvPr/>
          </p:nvGrpSpPr>
          <p:grpSpPr>
            <a:xfrm rot="10800000">
              <a:off x="3563888" y="1712197"/>
              <a:ext cx="3324642" cy="4166141"/>
              <a:chOff x="3243164" y="1262323"/>
              <a:chExt cx="4254704" cy="5276662"/>
            </a:xfrm>
            <a:solidFill>
              <a:schemeClr val="bg1">
                <a:lumMod val="50000"/>
              </a:schemeClr>
            </a:solidFill>
          </p:grpSpPr>
          <p:sp>
            <p:nvSpPr>
              <p:cNvPr id="99" name="AutoShape 14"/>
              <p:cNvSpPr>
                <a:spLocks noChangeArrowheads="1"/>
              </p:cNvSpPr>
              <p:nvPr/>
            </p:nvSpPr>
            <p:spPr bwMode="auto">
              <a:xfrm rot="12351025">
                <a:off x="3243164" y="1262323"/>
                <a:ext cx="1835829" cy="931948"/>
              </a:xfrm>
              <a:prstGeom prst="parallelogram">
                <a:avLst>
                  <a:gd name="adj" fmla="val 77568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AutoShape 14"/>
              <p:cNvSpPr>
                <a:spLocks noChangeArrowheads="1"/>
              </p:cNvSpPr>
              <p:nvPr/>
            </p:nvSpPr>
            <p:spPr bwMode="auto">
              <a:xfrm rot="9101921">
                <a:off x="5736610" y="5426979"/>
                <a:ext cx="1722206" cy="1112006"/>
              </a:xfrm>
              <a:prstGeom prst="parallelogram">
                <a:avLst>
                  <a:gd name="adj" fmla="val 57831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AutoShape 14"/>
              <p:cNvSpPr>
                <a:spLocks noChangeArrowheads="1"/>
              </p:cNvSpPr>
              <p:nvPr/>
            </p:nvSpPr>
            <p:spPr bwMode="auto">
              <a:xfrm rot="9101921">
                <a:off x="5746412" y="4192997"/>
                <a:ext cx="1751456" cy="1160726"/>
              </a:xfrm>
              <a:prstGeom prst="parallelogram">
                <a:avLst>
                  <a:gd name="adj" fmla="val 57831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AutoShape 14"/>
              <p:cNvSpPr>
                <a:spLocks noChangeArrowheads="1"/>
              </p:cNvSpPr>
              <p:nvPr/>
            </p:nvSpPr>
            <p:spPr bwMode="auto">
              <a:xfrm rot="9101921">
                <a:off x="5811118" y="3032578"/>
                <a:ext cx="1658795" cy="1029540"/>
              </a:xfrm>
              <a:prstGeom prst="parallelogram">
                <a:avLst>
                  <a:gd name="adj" fmla="val 57831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AutoShape 14"/>
              <p:cNvSpPr>
                <a:spLocks noChangeArrowheads="1"/>
              </p:cNvSpPr>
              <p:nvPr/>
            </p:nvSpPr>
            <p:spPr bwMode="auto">
              <a:xfrm rot="12351025">
                <a:off x="4215123" y="1765357"/>
                <a:ext cx="1918292" cy="892565"/>
              </a:xfrm>
              <a:prstGeom prst="parallelogram">
                <a:avLst>
                  <a:gd name="adj" fmla="val 77568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AutoShape 14"/>
              <p:cNvSpPr>
                <a:spLocks noChangeArrowheads="1"/>
              </p:cNvSpPr>
              <p:nvPr/>
            </p:nvSpPr>
            <p:spPr bwMode="auto">
              <a:xfrm rot="12351025">
                <a:off x="5212793" y="2261064"/>
                <a:ext cx="1841853" cy="925610"/>
              </a:xfrm>
              <a:prstGeom prst="parallelogram">
                <a:avLst>
                  <a:gd name="adj" fmla="val 77568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8"/>
            <p:cNvGrpSpPr/>
            <p:nvPr/>
          </p:nvGrpSpPr>
          <p:grpSpPr>
            <a:xfrm>
              <a:off x="3620155" y="2033937"/>
              <a:ext cx="1281356" cy="2944035"/>
              <a:chOff x="2829211" y="2092010"/>
              <a:chExt cx="1639812" cy="3728793"/>
            </a:xfrm>
            <a:solidFill>
              <a:schemeClr val="bg1">
                <a:lumMod val="50000"/>
              </a:schemeClr>
            </a:solidFill>
          </p:grpSpPr>
          <p:sp>
            <p:nvSpPr>
              <p:cNvPr id="96" name="AutoShape 18"/>
              <p:cNvSpPr>
                <a:spLocks noChangeArrowheads="1"/>
              </p:cNvSpPr>
              <p:nvPr/>
            </p:nvSpPr>
            <p:spPr bwMode="auto">
              <a:xfrm rot="1409288" flipH="1">
                <a:off x="2833407" y="3407790"/>
                <a:ext cx="1581899" cy="1168691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32498" y="2092010"/>
                <a:ext cx="1636525" cy="123741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29211" y="4637597"/>
                <a:ext cx="1613369" cy="118320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" name="Группа 12"/>
            <p:cNvGrpSpPr/>
            <p:nvPr/>
          </p:nvGrpSpPr>
          <p:grpSpPr>
            <a:xfrm>
              <a:off x="4407898" y="2375057"/>
              <a:ext cx="1281356" cy="2944035"/>
              <a:chOff x="2829211" y="2092010"/>
              <a:chExt cx="1639812" cy="3728793"/>
            </a:xfrm>
            <a:solidFill>
              <a:schemeClr val="bg1">
                <a:lumMod val="50000"/>
              </a:schemeClr>
            </a:solidFill>
          </p:grpSpPr>
          <p:sp>
            <p:nvSpPr>
              <p:cNvPr id="93" name="AutoShape 18"/>
              <p:cNvSpPr>
                <a:spLocks noChangeArrowheads="1"/>
              </p:cNvSpPr>
              <p:nvPr/>
            </p:nvSpPr>
            <p:spPr bwMode="auto">
              <a:xfrm rot="1409288" flipH="1">
                <a:off x="2833407" y="3407790"/>
                <a:ext cx="1581899" cy="1168691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32498" y="2092010"/>
                <a:ext cx="1636525" cy="123741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29211" y="4637597"/>
                <a:ext cx="1613369" cy="118320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" name="Группа 16"/>
            <p:cNvGrpSpPr/>
            <p:nvPr/>
          </p:nvGrpSpPr>
          <p:grpSpPr>
            <a:xfrm>
              <a:off x="5195640" y="2716176"/>
              <a:ext cx="1281356" cy="2944035"/>
              <a:chOff x="2829211" y="2092010"/>
              <a:chExt cx="1639812" cy="3728793"/>
            </a:xfrm>
            <a:solidFill>
              <a:schemeClr val="bg1">
                <a:lumMod val="50000"/>
              </a:schemeClr>
            </a:solidFill>
          </p:grpSpPr>
          <p:sp>
            <p:nvSpPr>
              <p:cNvPr id="90" name="AutoShape 18"/>
              <p:cNvSpPr>
                <a:spLocks noChangeArrowheads="1"/>
              </p:cNvSpPr>
              <p:nvPr/>
            </p:nvSpPr>
            <p:spPr bwMode="auto">
              <a:xfrm rot="1409288" flipH="1">
                <a:off x="2833407" y="3407790"/>
                <a:ext cx="1581899" cy="1168691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32498" y="2092010"/>
                <a:ext cx="1636525" cy="123741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AutoShape 17"/>
              <p:cNvSpPr>
                <a:spLocks noChangeArrowheads="1"/>
              </p:cNvSpPr>
              <p:nvPr/>
            </p:nvSpPr>
            <p:spPr bwMode="auto">
              <a:xfrm rot="1409288" flipH="1">
                <a:off x="2829211" y="4637597"/>
                <a:ext cx="1613369" cy="1183206"/>
              </a:xfrm>
              <a:prstGeom prst="parallelogram">
                <a:avLst>
                  <a:gd name="adj" fmla="val 41226"/>
                </a:avLst>
              </a:prstGeom>
              <a:grpFill/>
              <a:ln w="63500" algn="in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9" name="AutoShape 14"/>
            <p:cNvSpPr>
              <a:spLocks noChangeArrowheads="1"/>
            </p:cNvSpPr>
            <p:nvPr/>
          </p:nvSpPr>
          <p:spPr bwMode="auto">
            <a:xfrm rot="12351025">
              <a:off x="3924359" y="1484784"/>
              <a:ext cx="1434524" cy="735811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AutoShape 14"/>
            <p:cNvSpPr>
              <a:spLocks noChangeArrowheads="1"/>
            </p:cNvSpPr>
            <p:nvPr/>
          </p:nvSpPr>
          <p:spPr bwMode="auto">
            <a:xfrm rot="9101921">
              <a:off x="5872747" y="4772951"/>
              <a:ext cx="1345738" cy="877974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AutoShape 14"/>
            <p:cNvSpPr>
              <a:spLocks noChangeArrowheads="1"/>
            </p:cNvSpPr>
            <p:nvPr/>
          </p:nvSpPr>
          <p:spPr bwMode="auto">
            <a:xfrm rot="9101921">
              <a:off x="5880407" y="3798671"/>
              <a:ext cx="1368594" cy="916441"/>
            </a:xfrm>
            <a:prstGeom prst="parallelogram">
              <a:avLst>
                <a:gd name="adj" fmla="val 57831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AutoShape 14"/>
            <p:cNvSpPr>
              <a:spLocks noChangeArrowheads="1"/>
            </p:cNvSpPr>
            <p:nvPr/>
          </p:nvSpPr>
          <p:spPr bwMode="auto">
            <a:xfrm rot="9101921">
              <a:off x="5930968" y="2882473"/>
              <a:ext cx="1296189" cy="812864"/>
            </a:xfrm>
            <a:prstGeom prst="parallelogram">
              <a:avLst>
                <a:gd name="adj" fmla="val 57831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AutoShape 14"/>
            <p:cNvSpPr>
              <a:spLocks noChangeArrowheads="1"/>
            </p:cNvSpPr>
            <p:nvPr/>
          </p:nvSpPr>
          <p:spPr bwMode="auto">
            <a:xfrm rot="12351025">
              <a:off x="4683851" y="1881950"/>
              <a:ext cx="1498961" cy="70471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AutoShape 14"/>
            <p:cNvSpPr>
              <a:spLocks noChangeArrowheads="1"/>
            </p:cNvSpPr>
            <p:nvPr/>
          </p:nvSpPr>
          <p:spPr bwMode="auto">
            <a:xfrm rot="12351025">
              <a:off x="5463435" y="2273331"/>
              <a:ext cx="1439231" cy="73080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TextBox 73"/>
            <p:cNvSpPr txBox="1"/>
            <p:nvPr/>
          </p:nvSpPr>
          <p:spPr>
            <a:xfrm rot="1591063">
              <a:off x="3804727" y="2544943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rot="1591063">
              <a:off x="3712897" y="3588854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1591063">
              <a:off x="3640889" y="4678846"/>
              <a:ext cx="28465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  <p:grpSp>
          <p:nvGrpSpPr>
            <p:cNvPr id="16" name="Группа 58"/>
            <p:cNvGrpSpPr/>
            <p:nvPr/>
          </p:nvGrpSpPr>
          <p:grpSpPr>
            <a:xfrm>
              <a:off x="2843808" y="2096699"/>
              <a:ext cx="3324642" cy="4166141"/>
              <a:chOff x="2771800" y="1581338"/>
              <a:chExt cx="4254704" cy="5276662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17" name="Группа 29"/>
              <p:cNvGrpSpPr/>
              <p:nvPr/>
            </p:nvGrpSpPr>
            <p:grpSpPr>
              <a:xfrm rot="10800000">
                <a:off x="2771800" y="1581338"/>
                <a:ext cx="4254704" cy="5276662"/>
                <a:chOff x="3243164" y="1262323"/>
                <a:chExt cx="4254704" cy="5276662"/>
              </a:xfrm>
              <a:grpFill/>
            </p:grpSpPr>
            <p:sp>
              <p:nvSpPr>
                <p:cNvPr id="30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8" name="Группа 28"/>
              <p:cNvGrpSpPr/>
              <p:nvPr/>
            </p:nvGrpSpPr>
            <p:grpSpPr>
              <a:xfrm>
                <a:off x="2843808" y="1988840"/>
                <a:ext cx="3656036" cy="4592889"/>
                <a:chOff x="2843808" y="1988840"/>
                <a:chExt cx="3656036" cy="4592889"/>
              </a:xfrm>
              <a:grpFill/>
            </p:grpSpPr>
            <p:grpSp>
              <p:nvGrpSpPr>
                <p:cNvPr id="19" name="Группа 8"/>
                <p:cNvGrpSpPr/>
                <p:nvPr/>
              </p:nvGrpSpPr>
              <p:grpSpPr>
                <a:xfrm>
                  <a:off x="2843808" y="1988840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27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9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Группа 12"/>
                <p:cNvGrpSpPr/>
                <p:nvPr/>
              </p:nvGrpSpPr>
              <p:grpSpPr>
                <a:xfrm>
                  <a:off x="3851920" y="2420888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24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6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6" name="Группа 16"/>
                <p:cNvGrpSpPr/>
                <p:nvPr/>
              </p:nvGrpSpPr>
              <p:grpSpPr>
                <a:xfrm>
                  <a:off x="4860032" y="2852936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21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rot="12351025">
              <a:off x="3212134" y="1844824"/>
              <a:ext cx="1434524" cy="735811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9101921">
              <a:off x="5160522" y="5132991"/>
              <a:ext cx="1345738" cy="877974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 rot="9101921">
              <a:off x="5168182" y="4158711"/>
              <a:ext cx="1368594" cy="916441"/>
            </a:xfrm>
            <a:prstGeom prst="parallelogram">
              <a:avLst>
                <a:gd name="adj" fmla="val 57831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 rot="9101921">
              <a:off x="5218743" y="3242513"/>
              <a:ext cx="1296189" cy="812864"/>
            </a:xfrm>
            <a:prstGeom prst="parallelogram">
              <a:avLst>
                <a:gd name="adj" fmla="val 57831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12351025">
              <a:off x="3971626" y="2241990"/>
              <a:ext cx="1498961" cy="70471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12351025">
              <a:off x="4751210" y="2633371"/>
              <a:ext cx="1439231" cy="73080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 rot="1591063">
              <a:off x="2934938" y="2873756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591063">
              <a:off x="2924109" y="3927828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591063">
              <a:off x="2927410" y="5024137"/>
              <a:ext cx="28465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  <p:sp>
          <p:nvSpPr>
            <p:cNvPr id="64" name="AutoShape 14"/>
            <p:cNvSpPr>
              <a:spLocks noChangeArrowheads="1"/>
            </p:cNvSpPr>
            <p:nvPr/>
          </p:nvSpPr>
          <p:spPr bwMode="auto">
            <a:xfrm rot="1551025">
              <a:off x="4013846" y="5862607"/>
              <a:ext cx="1434524" cy="735811"/>
            </a:xfrm>
            <a:prstGeom prst="parallelogram">
              <a:avLst>
                <a:gd name="adj" fmla="val 77568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AutoShape 14"/>
            <p:cNvSpPr>
              <a:spLocks noChangeArrowheads="1"/>
            </p:cNvSpPr>
            <p:nvPr/>
          </p:nvSpPr>
          <p:spPr bwMode="auto">
            <a:xfrm rot="19901921">
              <a:off x="2154243" y="2432277"/>
              <a:ext cx="1345738" cy="877974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AutoShape 14"/>
            <p:cNvSpPr>
              <a:spLocks noChangeArrowheads="1"/>
            </p:cNvSpPr>
            <p:nvPr/>
          </p:nvSpPr>
          <p:spPr bwMode="auto">
            <a:xfrm rot="19901921">
              <a:off x="2123728" y="3368090"/>
              <a:ext cx="1368594" cy="916441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auto">
            <a:xfrm rot="19901921">
              <a:off x="2145572" y="4387865"/>
              <a:ext cx="1296189" cy="812864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AutoShape 14"/>
            <p:cNvSpPr>
              <a:spLocks noChangeArrowheads="1"/>
            </p:cNvSpPr>
            <p:nvPr/>
          </p:nvSpPr>
          <p:spPr bwMode="auto">
            <a:xfrm rot="1551025">
              <a:off x="3189917" y="5496535"/>
              <a:ext cx="1498961" cy="704717"/>
            </a:xfrm>
            <a:prstGeom prst="parallelogram">
              <a:avLst>
                <a:gd name="adj" fmla="val 77568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AutoShape 14"/>
            <p:cNvSpPr>
              <a:spLocks noChangeArrowheads="1"/>
            </p:cNvSpPr>
            <p:nvPr/>
          </p:nvSpPr>
          <p:spPr bwMode="auto">
            <a:xfrm rot="1551025">
              <a:off x="2470063" y="5079064"/>
              <a:ext cx="1439231" cy="730807"/>
            </a:xfrm>
            <a:prstGeom prst="parallelogram">
              <a:avLst>
                <a:gd name="adj" fmla="val 77568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AutoShape 18"/>
            <p:cNvSpPr>
              <a:spLocks noChangeArrowheads="1"/>
            </p:cNvSpPr>
            <p:nvPr/>
          </p:nvSpPr>
          <p:spPr bwMode="auto">
            <a:xfrm rot="1409288" flipH="1">
              <a:off x="2183274" y="3792879"/>
              <a:ext cx="1236103" cy="922729"/>
            </a:xfrm>
            <a:prstGeom prst="parallelogram">
              <a:avLst>
                <a:gd name="adj" fmla="val 41226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AutoShape 17"/>
            <p:cNvSpPr>
              <a:spLocks noChangeArrowheads="1"/>
            </p:cNvSpPr>
            <p:nvPr/>
          </p:nvSpPr>
          <p:spPr bwMode="auto">
            <a:xfrm rot="1409288" flipH="1">
              <a:off x="2182563" y="2754017"/>
              <a:ext cx="1278788" cy="976991"/>
            </a:xfrm>
            <a:prstGeom prst="parallelogram">
              <a:avLst>
                <a:gd name="adj" fmla="val 41226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AutoShape 17"/>
            <p:cNvSpPr>
              <a:spLocks noChangeArrowheads="1"/>
            </p:cNvSpPr>
            <p:nvPr/>
          </p:nvSpPr>
          <p:spPr bwMode="auto">
            <a:xfrm rot="1409288" flipH="1">
              <a:off x="2179995" y="4763862"/>
              <a:ext cx="1260693" cy="934190"/>
            </a:xfrm>
            <a:prstGeom prst="parallelogram">
              <a:avLst>
                <a:gd name="adj" fmla="val 41226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 rot="1409288" flipH="1">
              <a:off x="2971017" y="4133999"/>
              <a:ext cx="1236103" cy="922729"/>
            </a:xfrm>
            <a:prstGeom prst="parallelogram">
              <a:avLst>
                <a:gd name="adj" fmla="val 41226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AutoShape 17"/>
            <p:cNvSpPr>
              <a:spLocks noChangeArrowheads="1"/>
            </p:cNvSpPr>
            <p:nvPr/>
          </p:nvSpPr>
          <p:spPr bwMode="auto">
            <a:xfrm rot="1409288" flipH="1">
              <a:off x="2970306" y="3095137"/>
              <a:ext cx="1278788" cy="976991"/>
            </a:xfrm>
            <a:prstGeom prst="parallelogram">
              <a:avLst>
                <a:gd name="adj" fmla="val 41226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AutoShape 17"/>
            <p:cNvSpPr>
              <a:spLocks noChangeArrowheads="1"/>
            </p:cNvSpPr>
            <p:nvPr/>
          </p:nvSpPr>
          <p:spPr bwMode="auto">
            <a:xfrm rot="1409288" flipH="1">
              <a:off x="2967738" y="5104982"/>
              <a:ext cx="1260693" cy="934190"/>
            </a:xfrm>
            <a:prstGeom prst="parallelogram">
              <a:avLst>
                <a:gd name="adj" fmla="val 41226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AutoShape 18"/>
            <p:cNvSpPr>
              <a:spLocks noChangeArrowheads="1"/>
            </p:cNvSpPr>
            <p:nvPr/>
          </p:nvSpPr>
          <p:spPr bwMode="auto">
            <a:xfrm rot="1409288" flipH="1">
              <a:off x="3758759" y="4475118"/>
              <a:ext cx="1236103" cy="922729"/>
            </a:xfrm>
            <a:prstGeom prst="parallelogram">
              <a:avLst>
                <a:gd name="adj" fmla="val 41226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AutoShape 17"/>
            <p:cNvSpPr>
              <a:spLocks noChangeArrowheads="1"/>
            </p:cNvSpPr>
            <p:nvPr/>
          </p:nvSpPr>
          <p:spPr bwMode="auto">
            <a:xfrm rot="1409288" flipH="1">
              <a:off x="3758048" y="3436256"/>
              <a:ext cx="1278788" cy="976991"/>
            </a:xfrm>
            <a:prstGeom prst="parallelogram">
              <a:avLst>
                <a:gd name="adj" fmla="val 41226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 rot="1409288" flipH="1">
              <a:off x="3755480" y="5446101"/>
              <a:ext cx="1260693" cy="934190"/>
            </a:xfrm>
            <a:prstGeom prst="parallelogram">
              <a:avLst>
                <a:gd name="adj" fmla="val 41226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AutoShape 14"/>
            <p:cNvSpPr>
              <a:spLocks noChangeArrowheads="1"/>
            </p:cNvSpPr>
            <p:nvPr/>
          </p:nvSpPr>
          <p:spPr bwMode="auto">
            <a:xfrm rot="12351025">
              <a:off x="2484199" y="2204864"/>
              <a:ext cx="1434524" cy="735811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AutoShape 14"/>
            <p:cNvSpPr>
              <a:spLocks noChangeArrowheads="1"/>
            </p:cNvSpPr>
            <p:nvPr/>
          </p:nvSpPr>
          <p:spPr bwMode="auto">
            <a:xfrm rot="9101921">
              <a:off x="4432587" y="5493031"/>
              <a:ext cx="1345738" cy="877974"/>
            </a:xfrm>
            <a:prstGeom prst="parallelogram">
              <a:avLst>
                <a:gd name="adj" fmla="val 57831"/>
              </a:avLst>
            </a:prstGeom>
            <a:solidFill>
              <a:srgbClr val="FFFF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AutoShape 14"/>
            <p:cNvSpPr>
              <a:spLocks noChangeArrowheads="1"/>
            </p:cNvSpPr>
            <p:nvPr/>
          </p:nvSpPr>
          <p:spPr bwMode="auto">
            <a:xfrm rot="9101921">
              <a:off x="4440247" y="4518751"/>
              <a:ext cx="1368594" cy="916441"/>
            </a:xfrm>
            <a:prstGeom prst="parallelogram">
              <a:avLst>
                <a:gd name="adj" fmla="val 57831"/>
              </a:avLst>
            </a:prstGeom>
            <a:solidFill>
              <a:srgbClr val="FF000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14"/>
            <p:cNvSpPr>
              <a:spLocks noChangeArrowheads="1"/>
            </p:cNvSpPr>
            <p:nvPr/>
          </p:nvSpPr>
          <p:spPr bwMode="auto">
            <a:xfrm rot="9101921">
              <a:off x="4490808" y="3602553"/>
              <a:ext cx="1296189" cy="812864"/>
            </a:xfrm>
            <a:prstGeom prst="parallelogram">
              <a:avLst>
                <a:gd name="adj" fmla="val 57831"/>
              </a:avLst>
            </a:prstGeom>
            <a:solidFill>
              <a:srgbClr val="00B050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AutoShape 14"/>
            <p:cNvSpPr>
              <a:spLocks noChangeArrowheads="1"/>
            </p:cNvSpPr>
            <p:nvPr/>
          </p:nvSpPr>
          <p:spPr bwMode="auto">
            <a:xfrm rot="12351025">
              <a:off x="3243691" y="2602030"/>
              <a:ext cx="1498961" cy="70471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AutoShape 14"/>
            <p:cNvSpPr>
              <a:spLocks noChangeArrowheads="1"/>
            </p:cNvSpPr>
            <p:nvPr/>
          </p:nvSpPr>
          <p:spPr bwMode="auto">
            <a:xfrm rot="12351025">
              <a:off x="4023275" y="2993411"/>
              <a:ext cx="1439231" cy="730807"/>
            </a:xfrm>
            <a:prstGeom prst="parallelogram">
              <a:avLst>
                <a:gd name="adj" fmla="val 77568"/>
              </a:avLst>
            </a:prstGeom>
            <a:solidFill>
              <a:srgbClr val="6600CC"/>
            </a:solidFill>
            <a:ln w="63500" algn="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6" name="TextBox 105"/>
          <p:cNvSpPr txBox="1"/>
          <p:nvPr/>
        </p:nvSpPr>
        <p:spPr>
          <a:xfrm rot="1591063">
            <a:off x="4600815" y="1930216"/>
            <a:ext cx="1803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 rot="1591063">
            <a:off x="3478347" y="2325964"/>
            <a:ext cx="2608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ЦЕННОСТЬ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1591063">
            <a:off x="2378030" y="2670630"/>
            <a:ext cx="3122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</a:t>
            </a:r>
            <a:endParaRPr lang="ru-RU" sz="3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591063">
            <a:off x="2283566" y="3254863"/>
            <a:ext cx="2640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ДЕТИ 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1,5 до 7 лет</a:t>
            </a:r>
          </a:p>
        </p:txBody>
      </p:sp>
      <p:sp>
        <p:nvSpPr>
          <p:cNvPr id="110" name="TextBox 109"/>
          <p:cNvSpPr txBox="1"/>
          <p:nvPr/>
        </p:nvSpPr>
        <p:spPr>
          <a:xfrm rot="1591063">
            <a:off x="2128720" y="4236925"/>
            <a:ext cx="2846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Родители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воспитанников</a:t>
            </a:r>
          </a:p>
        </p:txBody>
      </p:sp>
      <p:sp>
        <p:nvSpPr>
          <p:cNvPr id="111" name="TextBox 110"/>
          <p:cNvSpPr txBox="1"/>
          <p:nvPr/>
        </p:nvSpPr>
        <p:spPr>
          <a:xfrm rot="1591063">
            <a:off x="2169674" y="5408402"/>
            <a:ext cx="2846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ПЕДАГОГИ</a:t>
            </a:r>
          </a:p>
        </p:txBody>
      </p:sp>
      <p:sp>
        <p:nvSpPr>
          <p:cNvPr id="112" name="TextBox 111"/>
          <p:cNvSpPr txBox="1"/>
          <p:nvPr/>
        </p:nvSpPr>
        <p:spPr>
          <a:xfrm rot="19968329">
            <a:off x="3086755" y="1938240"/>
            <a:ext cx="1803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9968329">
            <a:off x="3806836" y="2298280"/>
            <a:ext cx="1803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</a:t>
            </a:r>
          </a:p>
        </p:txBody>
      </p:sp>
      <p:sp>
        <p:nvSpPr>
          <p:cNvPr id="114" name="TextBox 113"/>
          <p:cNvSpPr txBox="1"/>
          <p:nvPr/>
        </p:nvSpPr>
        <p:spPr>
          <a:xfrm rot="19968329">
            <a:off x="4454907" y="2730329"/>
            <a:ext cx="1803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СРЕДА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 rot="20115100">
            <a:off x="4678621" y="3338490"/>
            <a:ext cx="219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ДЕТИ 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1,5 до 7 лет</a:t>
            </a:r>
          </a:p>
        </p:txBody>
      </p:sp>
      <p:sp>
        <p:nvSpPr>
          <p:cNvPr id="116" name="TextBox 115"/>
          <p:cNvSpPr txBox="1"/>
          <p:nvPr/>
        </p:nvSpPr>
        <p:spPr>
          <a:xfrm rot="20118183">
            <a:off x="4754748" y="4269437"/>
            <a:ext cx="2127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Родители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воспитанников</a:t>
            </a:r>
          </a:p>
        </p:txBody>
      </p:sp>
      <p:sp>
        <p:nvSpPr>
          <p:cNvPr id="117" name="TextBox 116"/>
          <p:cNvSpPr txBox="1"/>
          <p:nvPr/>
        </p:nvSpPr>
        <p:spPr>
          <a:xfrm rot="20026815">
            <a:off x="4758181" y="5372309"/>
            <a:ext cx="206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ПЕДАГОГИ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6" grpId="1"/>
      <p:bldP spid="106" grpId="2"/>
      <p:bldP spid="107" grpId="0"/>
      <p:bldP spid="107" grpId="1"/>
      <p:bldP spid="107" grpId="2"/>
      <p:bldP spid="108" grpId="0"/>
      <p:bldP spid="108" grpId="1"/>
      <p:bldP spid="108" grpId="2"/>
      <p:bldP spid="109" grpId="0"/>
      <p:bldP spid="110" grpId="0"/>
      <p:bldP spid="111" grpId="0"/>
      <p:bldP spid="112" grpId="0"/>
      <p:bldP spid="112" grpId="1"/>
      <p:bldP spid="112" grpId="2"/>
      <p:bldP spid="113" grpId="0"/>
      <p:bldP spid="113" grpId="1"/>
      <p:bldP spid="113" grpId="2"/>
      <p:bldP spid="114" grpId="0"/>
      <p:bldP spid="114" grpId="1"/>
      <p:bldP spid="114" grpId="2"/>
      <p:bldP spid="115" grpId="0"/>
      <p:bldP spid="116" grpId="0"/>
      <p:bldP spid="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3563888" y="1484784"/>
            <a:ext cx="3685113" cy="4393554"/>
            <a:chOff x="6012160" y="548680"/>
            <a:chExt cx="3685113" cy="4393554"/>
          </a:xfrm>
        </p:grpSpPr>
        <p:grpSp>
          <p:nvGrpSpPr>
            <p:cNvPr id="3" name="Группа 138"/>
            <p:cNvGrpSpPr/>
            <p:nvPr/>
          </p:nvGrpSpPr>
          <p:grpSpPr>
            <a:xfrm>
              <a:off x="6012160" y="548680"/>
              <a:ext cx="3685113" cy="4393554"/>
              <a:chOff x="5940152" y="548680"/>
              <a:chExt cx="3685113" cy="4393554"/>
            </a:xfrm>
          </p:grpSpPr>
          <p:grpSp>
            <p:nvGrpSpPr>
              <p:cNvPr id="8" name="Группа 118"/>
              <p:cNvGrpSpPr/>
              <p:nvPr/>
            </p:nvGrpSpPr>
            <p:grpSpPr>
              <a:xfrm>
                <a:off x="5940152" y="548680"/>
                <a:ext cx="3685113" cy="4393554"/>
                <a:chOff x="5868144" y="836712"/>
                <a:chExt cx="4716016" cy="5564694"/>
              </a:xfrm>
            </p:grpSpPr>
            <p:grpSp>
              <p:nvGrpSpPr>
                <p:cNvPr id="9" name="Группа 37"/>
                <p:cNvGrpSpPr/>
                <p:nvPr/>
              </p:nvGrpSpPr>
              <p:grpSpPr>
                <a:xfrm>
                  <a:off x="5868144" y="1124744"/>
                  <a:ext cx="4254704" cy="5276662"/>
                  <a:chOff x="2771800" y="1581338"/>
                  <a:chExt cx="4254704" cy="5276662"/>
                </a:xfrm>
                <a:solidFill>
                  <a:schemeClr val="bg1">
                    <a:lumMod val="50000"/>
                  </a:schemeClr>
                </a:solidFill>
              </p:grpSpPr>
              <p:grpSp>
                <p:nvGrpSpPr>
                  <p:cNvPr id="16" name="Группа 29"/>
                  <p:cNvGrpSpPr/>
                  <p:nvPr/>
                </p:nvGrpSpPr>
                <p:grpSpPr>
                  <a:xfrm rot="10800000">
                    <a:off x="2771800" y="1581338"/>
                    <a:ext cx="4254704" cy="5276662"/>
                    <a:chOff x="3243164" y="1262323"/>
                    <a:chExt cx="4254704" cy="5276662"/>
                  </a:xfrm>
                  <a:grpFill/>
                </p:grpSpPr>
                <p:sp>
                  <p:nvSpPr>
                    <p:cNvPr id="99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12351025">
                      <a:off x="3243164" y="1262323"/>
                      <a:ext cx="1835829" cy="931948"/>
                    </a:xfrm>
                    <a:prstGeom prst="parallelogram">
                      <a:avLst>
                        <a:gd name="adj" fmla="val 77568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9101921">
                      <a:off x="5736610" y="5426979"/>
                      <a:ext cx="1722206" cy="1112006"/>
                    </a:xfrm>
                    <a:prstGeom prst="parallelogram">
                      <a:avLst>
                        <a:gd name="adj" fmla="val 57831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1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9101921">
                      <a:off x="5746412" y="4192997"/>
                      <a:ext cx="1751456" cy="1160726"/>
                    </a:xfrm>
                    <a:prstGeom prst="parallelogram">
                      <a:avLst>
                        <a:gd name="adj" fmla="val 57831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9101921">
                      <a:off x="5811118" y="3032578"/>
                      <a:ext cx="1658795" cy="1029540"/>
                    </a:xfrm>
                    <a:prstGeom prst="parallelogram">
                      <a:avLst>
                        <a:gd name="adj" fmla="val 57831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12351025">
                      <a:off x="4215123" y="1765357"/>
                      <a:ext cx="1918292" cy="892565"/>
                    </a:xfrm>
                    <a:prstGeom prst="parallelogram">
                      <a:avLst>
                        <a:gd name="adj" fmla="val 77568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AutoShape 14"/>
                    <p:cNvSpPr>
                      <a:spLocks noChangeArrowheads="1"/>
                    </p:cNvSpPr>
                    <p:nvPr/>
                  </p:nvSpPr>
                  <p:spPr bwMode="auto">
                    <a:xfrm rot="12351025">
                      <a:off x="5212793" y="2261064"/>
                      <a:ext cx="1841853" cy="925610"/>
                    </a:xfrm>
                    <a:prstGeom prst="parallelogram">
                      <a:avLst>
                        <a:gd name="adj" fmla="val 77568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Группа 28"/>
                  <p:cNvGrpSpPr/>
                  <p:nvPr/>
                </p:nvGrpSpPr>
                <p:grpSpPr>
                  <a:xfrm>
                    <a:off x="2843808" y="1988840"/>
                    <a:ext cx="3656036" cy="4592889"/>
                    <a:chOff x="2843808" y="1988840"/>
                    <a:chExt cx="3656036" cy="4592889"/>
                  </a:xfrm>
                  <a:grpFill/>
                </p:grpSpPr>
                <p:grpSp>
                  <p:nvGrpSpPr>
                    <p:cNvPr id="18" name="Группа 8"/>
                    <p:cNvGrpSpPr/>
                    <p:nvPr/>
                  </p:nvGrpSpPr>
                  <p:grpSpPr>
                    <a:xfrm>
                      <a:off x="2843808" y="1988840"/>
                      <a:ext cx="1639812" cy="3728793"/>
                      <a:chOff x="2829211" y="2092010"/>
                      <a:chExt cx="1639812" cy="3728793"/>
                    </a:xfrm>
                    <a:grpFill/>
                  </p:grpSpPr>
                  <p:sp>
                    <p:nvSpPr>
                      <p:cNvPr id="96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3407" y="3407790"/>
                        <a:ext cx="1581899" cy="1168691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7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2498" y="2092010"/>
                        <a:ext cx="1636525" cy="123741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8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29211" y="4637597"/>
                        <a:ext cx="1613369" cy="118320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9" name="Группа 12"/>
                    <p:cNvGrpSpPr/>
                    <p:nvPr/>
                  </p:nvGrpSpPr>
                  <p:grpSpPr>
                    <a:xfrm>
                      <a:off x="3851920" y="2420888"/>
                      <a:ext cx="1639812" cy="3728793"/>
                      <a:chOff x="2829211" y="2092010"/>
                      <a:chExt cx="1639812" cy="3728793"/>
                    </a:xfrm>
                    <a:grpFill/>
                  </p:grpSpPr>
                  <p:sp>
                    <p:nvSpPr>
                      <p:cNvPr id="93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3407" y="3407790"/>
                        <a:ext cx="1581899" cy="1168691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2498" y="2092010"/>
                        <a:ext cx="1636525" cy="123741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29211" y="4637597"/>
                        <a:ext cx="1613369" cy="118320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" name="Группа 16"/>
                    <p:cNvGrpSpPr/>
                    <p:nvPr/>
                  </p:nvGrpSpPr>
                  <p:grpSpPr>
                    <a:xfrm>
                      <a:off x="4860032" y="2852936"/>
                      <a:ext cx="1639812" cy="3728793"/>
                      <a:chOff x="2829211" y="2092010"/>
                      <a:chExt cx="1639812" cy="3728793"/>
                    </a:xfrm>
                    <a:grpFill/>
                  </p:grpSpPr>
                  <p:sp>
                    <p:nvSpPr>
                      <p:cNvPr id="90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3407" y="3407790"/>
                        <a:ext cx="1581899" cy="1168691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1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32498" y="2092010"/>
                        <a:ext cx="1636525" cy="123741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2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1409288" flipH="1">
                        <a:off x="2829211" y="4637597"/>
                        <a:ext cx="1613369" cy="1183206"/>
                      </a:xfrm>
                      <a:prstGeom prst="parallelogram">
                        <a:avLst>
                          <a:gd name="adj" fmla="val 41226"/>
                        </a:avLst>
                      </a:prstGeom>
                      <a:grpFill/>
                      <a:ln w="63500" algn="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CCCC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36576" tIns="36576" rIns="36576" bIns="36576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36" name="Группа 79"/>
                <p:cNvGrpSpPr/>
                <p:nvPr/>
              </p:nvGrpSpPr>
              <p:grpSpPr>
                <a:xfrm>
                  <a:off x="6329456" y="836712"/>
                  <a:ext cx="4254704" cy="5276662"/>
                  <a:chOff x="3243164" y="1262323"/>
                  <a:chExt cx="4254704" cy="5276662"/>
                </a:xfrm>
                <a:solidFill>
                  <a:srgbClr val="FF0000"/>
                </a:solidFill>
              </p:grpSpPr>
              <p:sp>
                <p:nvSpPr>
                  <p:cNvPr id="79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3243164" y="1262323"/>
                    <a:ext cx="1835829" cy="931948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0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36610" y="5426979"/>
                    <a:ext cx="1722206" cy="111200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1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46412" y="4192997"/>
                    <a:ext cx="1751456" cy="116072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2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811118" y="3032578"/>
                    <a:ext cx="1658795" cy="1029540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3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4215122" y="1765357"/>
                    <a:ext cx="1918292" cy="892565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4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5212793" y="2261064"/>
                    <a:ext cx="1841853" cy="925610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 rot="1591063">
                <a:off x="6180991" y="1608839"/>
                <a:ext cx="26406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ДЕТИ </a:t>
                </a:r>
              </a:p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от 1,5 до 7 лет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 rot="1591063">
                <a:off x="6089161" y="2652750"/>
                <a:ext cx="28465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Родители</a:t>
                </a:r>
              </a:p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воспитанников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 rot="1591063">
                <a:off x="6017153" y="3742742"/>
                <a:ext cx="28465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ПЕДАГОГИ</a:t>
                </a: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 rot="1591063">
              <a:off x="7121095" y="1066122"/>
              <a:ext cx="18033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ЦЕЛЬ</a:t>
              </a:r>
              <a:endParaRPr lang="ru-RU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1"/>
          <p:cNvGrpSpPr/>
          <p:nvPr/>
        </p:nvGrpSpPr>
        <p:grpSpPr>
          <a:xfrm>
            <a:off x="2843808" y="1844824"/>
            <a:ext cx="3692968" cy="4418016"/>
            <a:chOff x="-396552" y="0"/>
            <a:chExt cx="3692968" cy="4418016"/>
          </a:xfrm>
        </p:grpSpPr>
        <p:grpSp>
          <p:nvGrpSpPr>
            <p:cNvPr id="42" name="Группа 116"/>
            <p:cNvGrpSpPr/>
            <p:nvPr/>
          </p:nvGrpSpPr>
          <p:grpSpPr>
            <a:xfrm>
              <a:off x="-396552" y="0"/>
              <a:ext cx="3692968" cy="4418016"/>
              <a:chOff x="2771800" y="1262323"/>
              <a:chExt cx="4726068" cy="5595677"/>
            </a:xfrm>
          </p:grpSpPr>
          <p:grpSp>
            <p:nvGrpSpPr>
              <p:cNvPr id="43" name="Группа 58"/>
              <p:cNvGrpSpPr/>
              <p:nvPr/>
            </p:nvGrpSpPr>
            <p:grpSpPr>
              <a:xfrm>
                <a:off x="2771800" y="1581338"/>
                <a:ext cx="4254704" cy="5276662"/>
                <a:chOff x="2771800" y="1581338"/>
                <a:chExt cx="4254704" cy="5276662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50" name="Группа 29"/>
                <p:cNvGrpSpPr/>
                <p:nvPr/>
              </p:nvGrpSpPr>
              <p:grpSpPr>
                <a:xfrm rot="10800000">
                  <a:off x="2771800" y="1581338"/>
                  <a:ext cx="4254704" cy="5276662"/>
                  <a:chOff x="3243164" y="1262323"/>
                  <a:chExt cx="4254704" cy="5276662"/>
                </a:xfrm>
                <a:grpFill/>
              </p:grpSpPr>
              <p:sp>
                <p:nvSpPr>
                  <p:cNvPr id="30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3243164" y="1262323"/>
                    <a:ext cx="1835829" cy="931948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36610" y="5426979"/>
                    <a:ext cx="1722206" cy="111200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46412" y="4192997"/>
                    <a:ext cx="1751456" cy="116072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3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811118" y="3032578"/>
                    <a:ext cx="1658795" cy="1029540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4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4215123" y="1765357"/>
                    <a:ext cx="1918292" cy="892565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5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5212793" y="2261064"/>
                    <a:ext cx="1841853" cy="925610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" name="Группа 28"/>
                <p:cNvGrpSpPr/>
                <p:nvPr/>
              </p:nvGrpSpPr>
              <p:grpSpPr>
                <a:xfrm>
                  <a:off x="2843808" y="1988840"/>
                  <a:ext cx="3656036" cy="4592889"/>
                  <a:chOff x="2843808" y="1988840"/>
                  <a:chExt cx="3656036" cy="4592889"/>
                </a:xfrm>
                <a:grpFill/>
              </p:grpSpPr>
              <p:grpSp>
                <p:nvGrpSpPr>
                  <p:cNvPr id="52" name="Группа 8"/>
                  <p:cNvGrpSpPr/>
                  <p:nvPr/>
                </p:nvGrpSpPr>
                <p:grpSpPr>
                  <a:xfrm>
                    <a:off x="2843808" y="1988840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27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" name="Группа 12"/>
                  <p:cNvGrpSpPr/>
                  <p:nvPr/>
                </p:nvGrpSpPr>
                <p:grpSpPr>
                  <a:xfrm>
                    <a:off x="3851920" y="2420888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24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" name="Группа 16"/>
                  <p:cNvGrpSpPr/>
                  <p:nvPr/>
                </p:nvGrpSpPr>
                <p:grpSpPr>
                  <a:xfrm>
                    <a:off x="4860032" y="2852936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21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70" name="Группа 26"/>
              <p:cNvGrpSpPr/>
              <p:nvPr/>
            </p:nvGrpSpPr>
            <p:grpSpPr>
              <a:xfrm>
                <a:off x="3243164" y="1262323"/>
                <a:ext cx="4254704" cy="5276662"/>
                <a:chOff x="3243164" y="1262323"/>
                <a:chExt cx="4254704" cy="5276662"/>
              </a:xfrm>
              <a:solidFill>
                <a:srgbClr val="00B050"/>
              </a:solidFill>
            </p:grpSpPr>
            <p:sp>
              <p:nvSpPr>
                <p:cNvPr id="10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 rot="1591063">
              <a:off x="-305422" y="1028932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591063">
              <a:off x="-316251" y="2083004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591063">
              <a:off x="-312950" y="3179313"/>
              <a:ext cx="28465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591063">
              <a:off x="165979" y="553147"/>
              <a:ext cx="26083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ЦЕННОСТЬ</a:t>
              </a:r>
              <a:endParaRPr lang="ru-RU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Группа 35"/>
          <p:cNvGrpSpPr/>
          <p:nvPr/>
        </p:nvGrpSpPr>
        <p:grpSpPr>
          <a:xfrm>
            <a:off x="2123728" y="2204864"/>
            <a:ext cx="3685113" cy="4393554"/>
            <a:chOff x="2123728" y="2223876"/>
            <a:chExt cx="3685113" cy="4393554"/>
          </a:xfrm>
        </p:grpSpPr>
        <p:grpSp>
          <p:nvGrpSpPr>
            <p:cNvPr id="73" name="Группа 87"/>
            <p:cNvGrpSpPr/>
            <p:nvPr/>
          </p:nvGrpSpPr>
          <p:grpSpPr>
            <a:xfrm>
              <a:off x="2123728" y="2223876"/>
              <a:ext cx="3685113" cy="4393554"/>
              <a:chOff x="4427984" y="620688"/>
              <a:chExt cx="4716016" cy="5564694"/>
            </a:xfrm>
          </p:grpSpPr>
          <p:grpSp>
            <p:nvGrpSpPr>
              <p:cNvPr id="77" name="Группа 37"/>
              <p:cNvGrpSpPr/>
              <p:nvPr/>
            </p:nvGrpSpPr>
            <p:grpSpPr>
              <a:xfrm>
                <a:off x="4427984" y="908720"/>
                <a:ext cx="4254704" cy="5276662"/>
                <a:chOff x="2771800" y="1581338"/>
                <a:chExt cx="4254704" cy="5276662"/>
              </a:xfrm>
            </p:grpSpPr>
            <p:grpSp>
              <p:nvGrpSpPr>
                <p:cNvPr id="78" name="Группа 29"/>
                <p:cNvGrpSpPr/>
                <p:nvPr/>
              </p:nvGrpSpPr>
              <p:grpSpPr>
                <a:xfrm rot="10800000">
                  <a:off x="2771800" y="1581338"/>
                  <a:ext cx="4254704" cy="5276662"/>
                  <a:chOff x="3243164" y="1262323"/>
                  <a:chExt cx="4254704" cy="5276662"/>
                </a:xfrm>
              </p:grpSpPr>
              <p:sp>
                <p:nvSpPr>
                  <p:cNvPr id="64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3243164" y="1262323"/>
                    <a:ext cx="1835829" cy="931948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5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36610" y="5426979"/>
                    <a:ext cx="1722206" cy="1112006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6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46412" y="4192997"/>
                    <a:ext cx="1751456" cy="1160726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7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811118" y="3032578"/>
                    <a:ext cx="1658795" cy="1029540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8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4215123" y="1765357"/>
                    <a:ext cx="1918292" cy="892565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9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5212793" y="2261064"/>
                    <a:ext cx="1841853" cy="925610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5" name="Группа 28"/>
                <p:cNvGrpSpPr/>
                <p:nvPr/>
              </p:nvGrpSpPr>
              <p:grpSpPr>
                <a:xfrm>
                  <a:off x="2843808" y="1988840"/>
                  <a:ext cx="3656036" cy="4592889"/>
                  <a:chOff x="2843808" y="1988840"/>
                  <a:chExt cx="3656036" cy="4592889"/>
                </a:xfrm>
              </p:grpSpPr>
              <p:grpSp>
                <p:nvGrpSpPr>
                  <p:cNvPr id="86" name="Группа 8"/>
                  <p:cNvGrpSpPr/>
                  <p:nvPr/>
                </p:nvGrpSpPr>
                <p:grpSpPr>
                  <a:xfrm>
                    <a:off x="2843808" y="1988840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61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7" name="Группа 12"/>
                  <p:cNvGrpSpPr/>
                  <p:nvPr/>
                </p:nvGrpSpPr>
                <p:grpSpPr>
                  <a:xfrm>
                    <a:off x="3851920" y="2420888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58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0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8" name="Группа 16"/>
                  <p:cNvGrpSpPr/>
                  <p:nvPr/>
                </p:nvGrpSpPr>
                <p:grpSpPr>
                  <a:xfrm>
                    <a:off x="4860032" y="2852936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55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89" name="Группа 79"/>
              <p:cNvGrpSpPr/>
              <p:nvPr/>
            </p:nvGrpSpPr>
            <p:grpSpPr>
              <a:xfrm>
                <a:off x="4889296" y="620688"/>
                <a:ext cx="4254704" cy="5276662"/>
                <a:chOff x="3243164" y="1262323"/>
                <a:chExt cx="4254704" cy="5276662"/>
              </a:xfrm>
            </p:grpSpPr>
            <p:sp>
              <p:nvSpPr>
                <p:cNvPr id="4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5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6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7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38" name="TextBox 37"/>
            <p:cNvSpPr txBox="1"/>
            <p:nvPr/>
          </p:nvSpPr>
          <p:spPr>
            <a:xfrm rot="1591063">
              <a:off x="2378030" y="2670630"/>
              <a:ext cx="31229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hlinkClick r:id="rId2" action="ppaction://hlinksldjump"/>
                </a:rPr>
                <a:t>СОДЕРЖАНИЕ</a:t>
              </a:r>
              <a:endParaRPr lang="ru-RU" sz="30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591063">
              <a:off x="2283566" y="3254863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591063">
              <a:off x="2128720" y="4236925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591063">
              <a:off x="2169674" y="5408402"/>
              <a:ext cx="28465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33303 L 8.33333E-7 4.680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 rot="14785591">
            <a:off x="2383435" y="1351289"/>
            <a:ext cx="3685113" cy="4393554"/>
            <a:chOff x="2123728" y="2223876"/>
            <a:chExt cx="3685113" cy="4393554"/>
          </a:xfrm>
        </p:grpSpPr>
        <p:grpSp>
          <p:nvGrpSpPr>
            <p:cNvPr id="3" name="Группа 87"/>
            <p:cNvGrpSpPr/>
            <p:nvPr/>
          </p:nvGrpSpPr>
          <p:grpSpPr>
            <a:xfrm>
              <a:off x="2123728" y="2223876"/>
              <a:ext cx="3685113" cy="4393554"/>
              <a:chOff x="4427984" y="620688"/>
              <a:chExt cx="4716016" cy="5564694"/>
            </a:xfrm>
          </p:grpSpPr>
          <p:grpSp>
            <p:nvGrpSpPr>
              <p:cNvPr id="8" name="Группа 37"/>
              <p:cNvGrpSpPr/>
              <p:nvPr/>
            </p:nvGrpSpPr>
            <p:grpSpPr>
              <a:xfrm>
                <a:off x="4427984" y="908720"/>
                <a:ext cx="4254704" cy="5276662"/>
                <a:chOff x="2771800" y="1581338"/>
                <a:chExt cx="4254704" cy="5276662"/>
              </a:xfrm>
            </p:grpSpPr>
            <p:grpSp>
              <p:nvGrpSpPr>
                <p:cNvPr id="9" name="Группа 29"/>
                <p:cNvGrpSpPr/>
                <p:nvPr/>
              </p:nvGrpSpPr>
              <p:grpSpPr>
                <a:xfrm rot="10800000">
                  <a:off x="2771800" y="1581338"/>
                  <a:ext cx="4254704" cy="5276662"/>
                  <a:chOff x="3243164" y="1262323"/>
                  <a:chExt cx="4254704" cy="5276662"/>
                </a:xfrm>
              </p:grpSpPr>
              <p:sp>
                <p:nvSpPr>
                  <p:cNvPr id="30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3243164" y="1262323"/>
                    <a:ext cx="1835829" cy="931948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36610" y="5426979"/>
                    <a:ext cx="1722206" cy="1112006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2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46412" y="4192997"/>
                    <a:ext cx="1751456" cy="1160726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3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811118" y="3032578"/>
                    <a:ext cx="1658795" cy="1029540"/>
                  </a:xfrm>
                  <a:prstGeom prst="parallelogram">
                    <a:avLst>
                      <a:gd name="adj" fmla="val 57831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4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4215123" y="1765357"/>
                    <a:ext cx="1918292" cy="892565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5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5212793" y="2261064"/>
                    <a:ext cx="1841853" cy="925610"/>
                  </a:xfrm>
                  <a:prstGeom prst="parallelogram">
                    <a:avLst>
                      <a:gd name="adj" fmla="val 77568"/>
                    </a:avLst>
                  </a:prstGeom>
                  <a:solidFill>
                    <a:srgbClr val="FFFF00"/>
                  </a:solidFill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Группа 28"/>
                <p:cNvGrpSpPr/>
                <p:nvPr/>
              </p:nvGrpSpPr>
              <p:grpSpPr>
                <a:xfrm>
                  <a:off x="2843808" y="1988840"/>
                  <a:ext cx="3656036" cy="4592889"/>
                  <a:chOff x="2843808" y="1988840"/>
                  <a:chExt cx="3656036" cy="4592889"/>
                </a:xfrm>
              </p:grpSpPr>
              <p:grpSp>
                <p:nvGrpSpPr>
                  <p:cNvPr id="17" name="Группа 8"/>
                  <p:cNvGrpSpPr/>
                  <p:nvPr/>
                </p:nvGrpSpPr>
                <p:grpSpPr>
                  <a:xfrm>
                    <a:off x="2843808" y="1988840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27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Группа 12"/>
                  <p:cNvGrpSpPr/>
                  <p:nvPr/>
                </p:nvGrpSpPr>
                <p:grpSpPr>
                  <a:xfrm>
                    <a:off x="3851920" y="2420888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24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Группа 16"/>
                  <p:cNvGrpSpPr/>
                  <p:nvPr/>
                </p:nvGrpSpPr>
                <p:grpSpPr>
                  <a:xfrm>
                    <a:off x="4860032" y="2852936"/>
                    <a:ext cx="1639812" cy="3728793"/>
                    <a:chOff x="2829211" y="2092010"/>
                    <a:chExt cx="1639812" cy="3728793"/>
                  </a:xfrm>
                </p:grpSpPr>
                <p:sp>
                  <p:nvSpPr>
                    <p:cNvPr id="21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solidFill>
                      <a:srgbClr val="6633CC"/>
                    </a:solidFill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0" name="Группа 79"/>
              <p:cNvGrpSpPr/>
              <p:nvPr/>
            </p:nvGrpSpPr>
            <p:grpSpPr>
              <a:xfrm>
                <a:off x="4889296" y="620688"/>
                <a:ext cx="4254704" cy="5276662"/>
                <a:chOff x="3243164" y="1262323"/>
                <a:chExt cx="4254704" cy="5276662"/>
              </a:xfrm>
            </p:grpSpPr>
            <p:sp>
              <p:nvSpPr>
                <p:cNvPr id="10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solidFill>
                  <a:srgbClr val="FFFF00"/>
                </a:solidFill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 rot="5501096">
              <a:off x="3547610" y="4654457"/>
              <a:ext cx="31229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hlinkClick r:id="rId2" action="ppaction://hlinksldjump"/>
                </a:rPr>
                <a:t>МЕТОДЫ</a:t>
              </a:r>
              <a:endParaRPr lang="ru-RU" sz="30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5513708">
              <a:off x="3091604" y="4611073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5409664">
              <a:off x="2128720" y="4236925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5332351">
              <a:off x="1339094" y="4144431"/>
              <a:ext cx="28465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555776" y="2276874"/>
            <a:ext cx="4513031" cy="3572276"/>
            <a:chOff x="3709622" y="2485488"/>
            <a:chExt cx="4513031" cy="3572276"/>
          </a:xfrm>
        </p:grpSpPr>
        <p:grpSp>
          <p:nvGrpSpPr>
            <p:cNvPr id="37" name="Группа 37"/>
            <p:cNvGrpSpPr/>
            <p:nvPr/>
          </p:nvGrpSpPr>
          <p:grpSpPr>
            <a:xfrm rot="14866116">
              <a:off x="4477262" y="2312372"/>
              <a:ext cx="3324642" cy="4166141"/>
              <a:chOff x="2771800" y="1581338"/>
              <a:chExt cx="4254704" cy="5276662"/>
            </a:xfrm>
            <a:solidFill>
              <a:srgbClr val="6600CC"/>
            </a:solidFill>
          </p:grpSpPr>
          <p:grpSp>
            <p:nvGrpSpPr>
              <p:cNvPr id="39" name="Группа 29"/>
              <p:cNvGrpSpPr/>
              <p:nvPr/>
            </p:nvGrpSpPr>
            <p:grpSpPr>
              <a:xfrm rot="10800000">
                <a:off x="2771800" y="1581338"/>
                <a:ext cx="4254704" cy="5276662"/>
                <a:chOff x="3243164" y="1262323"/>
                <a:chExt cx="4254704" cy="5276662"/>
              </a:xfrm>
              <a:grpFill/>
            </p:grpSpPr>
            <p:sp>
              <p:nvSpPr>
                <p:cNvPr id="6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5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6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7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8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9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0" name="Группа 28"/>
              <p:cNvGrpSpPr/>
              <p:nvPr/>
            </p:nvGrpSpPr>
            <p:grpSpPr>
              <a:xfrm>
                <a:off x="2843808" y="1988841"/>
                <a:ext cx="3656037" cy="4592889"/>
                <a:chOff x="2843808" y="1988840"/>
                <a:chExt cx="3656036" cy="4592889"/>
              </a:xfrm>
              <a:grpFill/>
            </p:grpSpPr>
            <p:grpSp>
              <p:nvGrpSpPr>
                <p:cNvPr id="50" name="Группа 8"/>
                <p:cNvGrpSpPr/>
                <p:nvPr/>
              </p:nvGrpSpPr>
              <p:grpSpPr>
                <a:xfrm>
                  <a:off x="2843808" y="1988840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61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3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" name="Группа 12"/>
                <p:cNvGrpSpPr/>
                <p:nvPr/>
              </p:nvGrpSpPr>
              <p:grpSpPr>
                <a:xfrm>
                  <a:off x="3851920" y="2420888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58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9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0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" name="Группа 16"/>
                <p:cNvGrpSpPr/>
                <p:nvPr/>
              </p:nvGrpSpPr>
              <p:grpSpPr>
                <a:xfrm>
                  <a:off x="4860032" y="2852936"/>
                  <a:ext cx="1639812" cy="3728793"/>
                  <a:chOff x="2829211" y="2092010"/>
                  <a:chExt cx="1639812" cy="3728793"/>
                </a:xfrm>
                <a:grpFill/>
              </p:grpSpPr>
              <p:sp>
                <p:nvSpPr>
                  <p:cNvPr id="55" name="AutoShape 18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3407" y="3407790"/>
                    <a:ext cx="1581899" cy="1168691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6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32498" y="2092010"/>
                    <a:ext cx="1636525" cy="123741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7" name="AutoShape 17"/>
                  <p:cNvSpPr>
                    <a:spLocks noChangeArrowheads="1"/>
                  </p:cNvSpPr>
                  <p:nvPr/>
                </p:nvSpPr>
                <p:spPr bwMode="auto">
                  <a:xfrm rot="1409288" flipH="1">
                    <a:off x="2829211" y="4637597"/>
                    <a:ext cx="1613369" cy="1183206"/>
                  </a:xfrm>
                  <a:prstGeom prst="parallelogram">
                    <a:avLst>
                      <a:gd name="adj" fmla="val 41226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38" name="TextBox 37"/>
            <p:cNvSpPr txBox="1"/>
            <p:nvPr/>
          </p:nvSpPr>
          <p:spPr>
            <a:xfrm rot="20356242">
              <a:off x="4971845" y="3297359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grpSp>
          <p:nvGrpSpPr>
            <p:cNvPr id="53" name="Группа 147"/>
            <p:cNvGrpSpPr/>
            <p:nvPr/>
          </p:nvGrpSpPr>
          <p:grpSpPr>
            <a:xfrm>
              <a:off x="3709622" y="2485488"/>
              <a:ext cx="4166141" cy="3324643"/>
              <a:chOff x="3709622" y="2485488"/>
              <a:chExt cx="4166141" cy="3324643"/>
            </a:xfrm>
          </p:grpSpPr>
          <p:grpSp>
            <p:nvGrpSpPr>
              <p:cNvPr id="54" name="Группа 79"/>
              <p:cNvGrpSpPr/>
              <p:nvPr/>
            </p:nvGrpSpPr>
            <p:grpSpPr>
              <a:xfrm rot="14866116">
                <a:off x="4130371" y="2064739"/>
                <a:ext cx="3324643" cy="4166141"/>
                <a:chOff x="3243164" y="1262323"/>
                <a:chExt cx="4254705" cy="5276662"/>
              </a:xfrm>
              <a:solidFill>
                <a:srgbClr val="FF0000"/>
              </a:solidFill>
            </p:grpSpPr>
            <p:sp>
              <p:nvSpPr>
                <p:cNvPr id="44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5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1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6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3" y="4192997"/>
                  <a:ext cx="1751456" cy="116072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7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9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2" y="1765358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 rot="20259875">
                <a:off x="4886937" y="4069027"/>
                <a:ext cx="28465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Родители</a:t>
                </a:r>
              </a:p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воспитанников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20282860">
                <a:off x="4831624" y="5170700"/>
                <a:ext cx="28465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bg1"/>
                    </a:solidFill>
                  </a:rPr>
                  <a:t>ПЕДАГОГИ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20432025">
                <a:off x="5188834" y="2705533"/>
                <a:ext cx="180331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0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hlinkClick r:id="rId3" action="ppaction://hlinksldjump"/>
                  </a:rPr>
                  <a:t>ФОРМЫ</a:t>
                </a:r>
                <a:endParaRPr lang="ru-RU" sz="30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0" name="Группа 69"/>
          <p:cNvGrpSpPr/>
          <p:nvPr/>
        </p:nvGrpSpPr>
        <p:grpSpPr>
          <a:xfrm rot="14854452">
            <a:off x="3599668" y="2387477"/>
            <a:ext cx="3692967" cy="4418016"/>
            <a:chOff x="-396552" y="0"/>
            <a:chExt cx="3692967" cy="4418016"/>
          </a:xfrm>
        </p:grpSpPr>
        <p:grpSp>
          <p:nvGrpSpPr>
            <p:cNvPr id="71" name="Группа 116"/>
            <p:cNvGrpSpPr/>
            <p:nvPr/>
          </p:nvGrpSpPr>
          <p:grpSpPr>
            <a:xfrm>
              <a:off x="-396552" y="0"/>
              <a:ext cx="3692967" cy="4418016"/>
              <a:chOff x="2771800" y="1262323"/>
              <a:chExt cx="4726067" cy="5595677"/>
            </a:xfrm>
          </p:grpSpPr>
          <p:grpSp>
            <p:nvGrpSpPr>
              <p:cNvPr id="76" name="Группа 58"/>
              <p:cNvGrpSpPr/>
              <p:nvPr/>
            </p:nvGrpSpPr>
            <p:grpSpPr>
              <a:xfrm>
                <a:off x="2771800" y="1581338"/>
                <a:ext cx="4254704" cy="5276662"/>
                <a:chOff x="2771800" y="1581338"/>
                <a:chExt cx="4254704" cy="5276662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77" name="Группа 29"/>
                <p:cNvGrpSpPr/>
                <p:nvPr/>
              </p:nvGrpSpPr>
              <p:grpSpPr>
                <a:xfrm rot="10800000">
                  <a:off x="2771800" y="1581338"/>
                  <a:ext cx="4254704" cy="5276662"/>
                  <a:chOff x="3243164" y="1262323"/>
                  <a:chExt cx="4254704" cy="5276662"/>
                </a:xfrm>
                <a:grpFill/>
              </p:grpSpPr>
              <p:sp>
                <p:nvSpPr>
                  <p:cNvPr id="98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3243164" y="1262323"/>
                    <a:ext cx="1835829" cy="931948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9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36610" y="5426979"/>
                    <a:ext cx="1722206" cy="111200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0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746412" y="4192997"/>
                    <a:ext cx="1751456" cy="1160726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1" name="AutoShape 14"/>
                  <p:cNvSpPr>
                    <a:spLocks noChangeArrowheads="1"/>
                  </p:cNvSpPr>
                  <p:nvPr/>
                </p:nvSpPr>
                <p:spPr bwMode="auto">
                  <a:xfrm rot="9101921">
                    <a:off x="5811118" y="3032578"/>
                    <a:ext cx="1658795" cy="1029540"/>
                  </a:xfrm>
                  <a:prstGeom prst="parallelogram">
                    <a:avLst>
                      <a:gd name="adj" fmla="val 57831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2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4215123" y="1765357"/>
                    <a:ext cx="1918292" cy="892565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3" name="AutoShape 14"/>
                  <p:cNvSpPr>
                    <a:spLocks noChangeArrowheads="1"/>
                  </p:cNvSpPr>
                  <p:nvPr/>
                </p:nvSpPr>
                <p:spPr bwMode="auto">
                  <a:xfrm rot="12351025">
                    <a:off x="5212793" y="2261064"/>
                    <a:ext cx="1841853" cy="925610"/>
                  </a:xfrm>
                  <a:prstGeom prst="parallelogram">
                    <a:avLst>
                      <a:gd name="adj" fmla="val 77568"/>
                    </a:avLst>
                  </a:prstGeom>
                  <a:grpFill/>
                  <a:ln w="63500" algn="in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CCCCCC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" name="Группа 28"/>
                <p:cNvGrpSpPr/>
                <p:nvPr/>
              </p:nvGrpSpPr>
              <p:grpSpPr>
                <a:xfrm>
                  <a:off x="2843808" y="1988840"/>
                  <a:ext cx="3656036" cy="4592889"/>
                  <a:chOff x="2843808" y="1988840"/>
                  <a:chExt cx="3656036" cy="4592889"/>
                </a:xfrm>
                <a:grpFill/>
              </p:grpSpPr>
              <p:grpSp>
                <p:nvGrpSpPr>
                  <p:cNvPr id="85" name="Группа 8"/>
                  <p:cNvGrpSpPr/>
                  <p:nvPr/>
                </p:nvGrpSpPr>
                <p:grpSpPr>
                  <a:xfrm>
                    <a:off x="2843808" y="1988840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95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6" name="Группа 12"/>
                  <p:cNvGrpSpPr/>
                  <p:nvPr/>
                </p:nvGrpSpPr>
                <p:grpSpPr>
                  <a:xfrm>
                    <a:off x="3851920" y="2420888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92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7" name="Группа 16"/>
                  <p:cNvGrpSpPr/>
                  <p:nvPr/>
                </p:nvGrpSpPr>
                <p:grpSpPr>
                  <a:xfrm>
                    <a:off x="4860032" y="2852936"/>
                    <a:ext cx="1639812" cy="3728793"/>
                    <a:chOff x="2829211" y="2092010"/>
                    <a:chExt cx="1639812" cy="3728793"/>
                  </a:xfrm>
                  <a:grpFill/>
                </p:grpSpPr>
                <p:sp>
                  <p:nvSpPr>
                    <p:cNvPr id="89" name="AutoShape 18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3407" y="3407790"/>
                      <a:ext cx="1581899" cy="1168691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0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32498" y="2092010"/>
                      <a:ext cx="1636525" cy="123741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1" name="AutoShape 17"/>
                    <p:cNvSpPr>
                      <a:spLocks noChangeArrowheads="1"/>
                    </p:cNvSpPr>
                    <p:nvPr/>
                  </p:nvSpPr>
                  <p:spPr bwMode="auto">
                    <a:xfrm rot="1409288" flipH="1">
                      <a:off x="2829211" y="4637597"/>
                      <a:ext cx="1613369" cy="1183206"/>
                    </a:xfrm>
                    <a:prstGeom prst="parallelogram">
                      <a:avLst>
                        <a:gd name="adj" fmla="val 41226"/>
                      </a:avLst>
                    </a:prstGeom>
                    <a:grpFill/>
                    <a:ln w="63500" algn="in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CCCCCC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88" name="Группа 26"/>
              <p:cNvGrpSpPr/>
              <p:nvPr/>
            </p:nvGrpSpPr>
            <p:grpSpPr>
              <a:xfrm>
                <a:off x="3243164" y="1262323"/>
                <a:ext cx="4254703" cy="5276662"/>
                <a:chOff x="3243164" y="1262323"/>
                <a:chExt cx="4254703" cy="5276662"/>
              </a:xfrm>
              <a:solidFill>
                <a:srgbClr val="00B050"/>
              </a:solidFill>
            </p:grpSpPr>
            <p:sp>
              <p:nvSpPr>
                <p:cNvPr id="78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3243164" y="1262323"/>
                  <a:ext cx="1835829" cy="931948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79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36610" y="5426979"/>
                  <a:ext cx="1722206" cy="111200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0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746412" y="4192995"/>
                  <a:ext cx="1751455" cy="1160726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1" name="AutoShape 14"/>
                <p:cNvSpPr>
                  <a:spLocks noChangeArrowheads="1"/>
                </p:cNvSpPr>
                <p:nvPr/>
              </p:nvSpPr>
              <p:spPr bwMode="auto">
                <a:xfrm rot="9101921">
                  <a:off x="5811118" y="3032578"/>
                  <a:ext cx="1658795" cy="1029540"/>
                </a:xfrm>
                <a:prstGeom prst="parallelogram">
                  <a:avLst>
                    <a:gd name="adj" fmla="val 57831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2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4215123" y="1765357"/>
                  <a:ext cx="1918292" cy="892565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3" name="AutoShape 14"/>
                <p:cNvSpPr>
                  <a:spLocks noChangeArrowheads="1"/>
                </p:cNvSpPr>
                <p:nvPr/>
              </p:nvSpPr>
              <p:spPr bwMode="auto">
                <a:xfrm rot="12351025">
                  <a:off x="5212793" y="2261064"/>
                  <a:ext cx="1841853" cy="925610"/>
                </a:xfrm>
                <a:prstGeom prst="parallelogram">
                  <a:avLst>
                    <a:gd name="adj" fmla="val 77568"/>
                  </a:avLst>
                </a:prstGeom>
                <a:grpFill/>
                <a:ln w="63500" algn="in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72" name="TextBox 71"/>
            <p:cNvSpPr txBox="1"/>
            <p:nvPr/>
          </p:nvSpPr>
          <p:spPr>
            <a:xfrm rot="5424376">
              <a:off x="531845" y="2488499"/>
              <a:ext cx="264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ДЕТИ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от 1,5 до 7 лет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5516885">
              <a:off x="-316251" y="2083004"/>
              <a:ext cx="28465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Родители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воспитанников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rot="5559920">
              <a:off x="-750624" y="2074066"/>
              <a:ext cx="20731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ПЕДАГОГИ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rot="5477601">
              <a:off x="1332232" y="2372823"/>
              <a:ext cx="26083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hlinkClick r:id="rId4" action="ppaction://hlinksldjump"/>
                </a:rPr>
                <a:t>СРЕДА</a:t>
              </a:r>
              <a:endParaRPr lang="ru-RU" sz="3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1619E-6 L -0.00156 -0.2377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23774 L -0.00156 0.003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33302 L -1.11111E-6 -4.66235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33302 L -4.44444E-6 -6.47549E-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339752" y="18864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7564" y="177281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ЦЕННОСТЬ: 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субъектность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дошкольника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3245" y="593049"/>
            <a:ext cx="87849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ЦЕЛИ: 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1.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2. Создание условий для выявления и развития способностей каждого ребенка</a:t>
            </a:r>
            <a:endParaRPr lang="ru-RU" sz="1600" dirty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015716" y="25649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ОБЩИЕ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24028" y="256490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СПЕЦИАЛЬНЫЕ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5536" y="31409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познавательные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95836" y="31409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практические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9552" y="40770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интеллектуальные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87624" y="3789040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сенсорные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71800" y="37890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организаторские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9512" y="44371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творческие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131840" y="41490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конструктивно-технические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19872" y="494116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3568" y="53732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Обязательная часть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031432" y="530120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Часть формируемая участниками образовательных отношений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9992" y="58772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 кружков, секций, клубов</a:t>
            </a:r>
          </a:p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51720" y="648866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платные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УСЛУГИ (по запросу родителей)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444208" y="32849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художественные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24128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музыкальные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36096" y="4149080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двигательные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96136" y="35730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театрально-речевые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095836" y="22048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СПОСОБНОСТИ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99592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 ДОПОЛНИТЕЛЬНОГО ОБРАЗОВАНИЯ</a:t>
            </a:r>
          </a:p>
        </p:txBody>
      </p:sp>
      <p:cxnSp>
        <p:nvCxnSpPr>
          <p:cNvPr id="92" name="Прямая со стрелкой 91"/>
          <p:cNvCxnSpPr/>
          <p:nvPr/>
        </p:nvCxnSpPr>
        <p:spPr>
          <a:xfrm flipH="1">
            <a:off x="3599892" y="2564904"/>
            <a:ext cx="720080" cy="28803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4319972" y="2564904"/>
            <a:ext cx="576064" cy="28803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H="1">
            <a:off x="2303748" y="2924944"/>
            <a:ext cx="792088" cy="36004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3095836" y="2924944"/>
            <a:ext cx="792088" cy="28803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971600" y="3501008"/>
            <a:ext cx="576064" cy="36004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971600" y="3501008"/>
            <a:ext cx="216024" cy="64807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H="1">
            <a:off x="539552" y="3501008"/>
            <a:ext cx="432048" cy="100811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H="1">
            <a:off x="3995936" y="3501008"/>
            <a:ext cx="576064" cy="36004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4572000" y="3501008"/>
            <a:ext cx="288032" cy="72008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5796136" y="2924944"/>
            <a:ext cx="216024" cy="100811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5796136" y="2924944"/>
            <a:ext cx="504056" cy="72008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5796136" y="2924944"/>
            <a:ext cx="792088" cy="50405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H="1">
            <a:off x="5724128" y="2996952"/>
            <a:ext cx="72008" cy="122413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5364088" y="5157192"/>
            <a:ext cx="1512168" cy="216024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H="1" flipV="1">
            <a:off x="2843808" y="4437112"/>
            <a:ext cx="648072" cy="72008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H="1">
            <a:off x="1979712" y="5157192"/>
            <a:ext cx="1512168" cy="28803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 flipV="1">
            <a:off x="5364088" y="4509120"/>
            <a:ext cx="1152128" cy="648072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clipart-library.com/image_gallery2/Rubiks-Cub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227732">
            <a:off x="1161610" y="2201797"/>
            <a:ext cx="792088" cy="872764"/>
          </a:xfrm>
          <a:prstGeom prst="rect">
            <a:avLst/>
          </a:prstGeom>
          <a:noFill/>
        </p:spPr>
      </p:pic>
      <p:pic>
        <p:nvPicPr>
          <p:cNvPr id="165" name="Picture 12" descr="http://s3.thingpic.com/images/qt/bMfF9DnBFZaaGtmGHXTEiySX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589240"/>
            <a:ext cx="1015753" cy="1015753"/>
          </a:xfrm>
          <a:prstGeom prst="rect">
            <a:avLst/>
          </a:prstGeom>
          <a:noFill/>
        </p:spPr>
      </p:pic>
      <p:sp>
        <p:nvSpPr>
          <p:cNvPr id="167" name="Управляющая кнопка: возврат 166">
            <a:hlinkClick r:id="rId4" action="ppaction://hlinksldjump" highlightClick="1"/>
            <a:hlinkHover r:id="rId4" action="ppaction://hlinksldjump"/>
          </p:cNvPr>
          <p:cNvSpPr/>
          <p:nvPr/>
        </p:nvSpPr>
        <p:spPr>
          <a:xfrm rot="10800000">
            <a:off x="8604448" y="6309320"/>
            <a:ext cx="288032" cy="288032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95260" y="110550"/>
            <a:ext cx="188898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ФОРУМ:</a:t>
            </a:r>
          </a:p>
        </p:txBody>
      </p:sp>
      <p:pic>
        <p:nvPicPr>
          <p:cNvPr id="55" name="Picture 2" descr="L:\фото\S14700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2180" y="2063694"/>
            <a:ext cx="1829682" cy="3252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L:\фото\S147000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7902" y="2531007"/>
            <a:ext cx="3448893" cy="19400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8" descr="http://clipart-library.com/image_gallery2/Rubiks-Cube-Free-Download-PN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3933056"/>
            <a:ext cx="1296144" cy="1350150"/>
          </a:xfrm>
          <a:prstGeom prst="rect">
            <a:avLst/>
          </a:prstGeom>
          <a:noFill/>
        </p:spPr>
      </p:pic>
      <p:pic>
        <p:nvPicPr>
          <p:cNvPr id="57" name="Picture 4" descr="L:\фото\S147000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500" y="2146548"/>
            <a:ext cx="1815001" cy="3226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2" grpId="0"/>
      <p:bldP spid="73" grpId="0"/>
      <p:bldP spid="71" grpId="0"/>
      <p:bldP spid="74" grpId="0"/>
      <p:bldP spid="85" grpId="0"/>
      <p:bldP spid="86" grpId="0"/>
      <p:bldP spid="87" grpId="0"/>
      <p:bldP spid="88" grpId="0"/>
      <p:bldP spid="8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3326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103646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НАГЛЯДНОЕ МОДЕЛИРОВАНИЕ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(Д.Б.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Эльконин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Л.А.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Венгер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6970" y="965148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СОЦИО-ИГРОВОЙ СТИЛЬ 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(В.М.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Букатов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А.П. Ершова,  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Е.Е.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Шулешко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3843046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ТЕХНОЛОГИЯ   ИНДИВИДУАЛИЗАЦИИ      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(Л. Свирская)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7804" y="2776947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 ПРОЕКТОВ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(Е.С.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Полат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572000" y="3447002"/>
            <a:ext cx="0" cy="396044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3203848" y="2349643"/>
            <a:ext cx="832158" cy="44165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412487" y="2363994"/>
            <a:ext cx="767298" cy="412953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8" descr="https://cdn.pixabay.com/photo/2013/07/12/17/45/rubiks-cube-152372_64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5229200"/>
            <a:ext cx="1296144" cy="1315998"/>
          </a:xfrm>
          <a:prstGeom prst="rect">
            <a:avLst/>
          </a:prstGeom>
          <a:noFill/>
        </p:spPr>
      </p:pic>
      <p:sp>
        <p:nvSpPr>
          <p:cNvPr id="29" name="Управляющая кнопка: возврат 28">
            <a:hlinkClick r:id="" action="ppaction://hlinkshowjump?jump=lastslideviewed" highlightClick="1"/>
            <a:hlinkHover r:id="rId3" action="ppaction://hlinksldjump"/>
          </p:cNvPr>
          <p:cNvSpPr/>
          <p:nvPr/>
        </p:nvSpPr>
        <p:spPr>
          <a:xfrm rot="10800000">
            <a:off x="8532440" y="6165304"/>
            <a:ext cx="354081" cy="476672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32981"/>
              </p:ext>
            </p:extLst>
          </p:nvPr>
        </p:nvGraphicFramePr>
        <p:xfrm>
          <a:off x="1763688" y="5617330"/>
          <a:ext cx="6624736" cy="114141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9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4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663300"/>
                          </a:solidFill>
                          <a:effectLst/>
                        </a:rPr>
                        <a:t>Этапы</a:t>
                      </a:r>
                      <a:endParaRPr kumimoji="0" lang="ru-RU" sz="1400" kern="1200" dirty="0">
                        <a:solidFill>
                          <a:srgbClr val="6633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663300"/>
                          </a:solidFill>
                          <a:effectLst/>
                        </a:rPr>
                        <a:t>Педагогическая задача</a:t>
                      </a:r>
                      <a:endParaRPr lang="ru-RU" sz="14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>
                          <a:solidFill>
                            <a:srgbClr val="663300"/>
                          </a:solidFill>
                          <a:effectLst/>
                        </a:rPr>
                        <a:t>1</a:t>
                      </a:r>
                      <a:endParaRPr kumimoji="0" lang="ru-RU" sz="1400" kern="1200" dirty="0">
                        <a:solidFill>
                          <a:srgbClr val="6633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663300"/>
                          </a:solidFill>
                          <a:effectLst/>
                        </a:rPr>
                        <a:t>Выявление задатков, склонностей и способностей.</a:t>
                      </a:r>
                      <a:endParaRPr lang="ru-RU" sz="14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>
                          <a:solidFill>
                            <a:srgbClr val="663300"/>
                          </a:solidFill>
                          <a:effectLst/>
                        </a:rPr>
                        <a:t>2</a:t>
                      </a:r>
                      <a:endParaRPr kumimoji="0" lang="ru-RU" sz="1400" kern="1200" dirty="0">
                        <a:solidFill>
                          <a:srgbClr val="6633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663300"/>
                          </a:solidFill>
                          <a:effectLst/>
                        </a:rPr>
                        <a:t>Предоставление права выбора воспитанников в условиях разнообразия возможностей.</a:t>
                      </a:r>
                      <a:endParaRPr lang="ru-RU" sz="14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>
                          <a:solidFill>
                            <a:srgbClr val="663300"/>
                          </a:solidFill>
                          <a:effectLst/>
                        </a:rPr>
                        <a:t>3</a:t>
                      </a:r>
                      <a:endParaRPr kumimoji="0" lang="ru-RU" sz="1400" kern="1200" dirty="0">
                        <a:solidFill>
                          <a:srgbClr val="6633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663300"/>
                          </a:solidFill>
                          <a:effectLst/>
                        </a:rPr>
                        <a:t>Обеспечение самостоятельной деятельности детей.</a:t>
                      </a:r>
                      <a:endParaRPr lang="ru-RU" sz="14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1408442" y="276515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 педагог с детьми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12627" y="332656"/>
            <a:ext cx="188898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ФОРУМ: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535" y="1503755"/>
            <a:ext cx="260825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НАГЛЯДНОЕ </a:t>
            </a:r>
          </a:p>
          <a:p>
            <a:pPr algn="ctr"/>
            <a:r>
              <a:rPr lang="ru-RU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МОДЕЛИРОВАНИЕ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03848" y="2791299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МЕТОД ПРОЕКТОВ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42638" y="1503756"/>
            <a:ext cx="214091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СОЦИО-ИГРОВОЙ СТИЛЬ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51720" y="4813701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Технология индивидуализации в развитии способностей дошкольников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2463" y="3143633"/>
            <a:ext cx="2999457" cy="170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Рисунок 21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4348" y="3133705"/>
            <a:ext cx="3967019" cy="1703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-1404664" y="1083296"/>
            <a:ext cx="228600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 </a:t>
            </a:r>
            <a:r>
              <a:rPr lang="ru-RU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Совместн</a:t>
            </a:r>
            <a:r>
              <a:rPr lang="ru-RU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планов</a:t>
            </a:r>
          </a:p>
          <a:p>
            <a:pPr lvl="0" algn="ctr"/>
            <a:r>
              <a:rPr lang="ru-RU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ПОБУЖДАЮЩИЙ ДИАЛОГ</a:t>
            </a:r>
          </a:p>
        </p:txBody>
      </p:sp>
      <p:pic>
        <p:nvPicPr>
          <p:cNvPr id="27" name="Picture 14" descr="http://clipart-library.com/image_gallery2/Rubiks-Cube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957470">
            <a:off x="7629037" y="2694556"/>
            <a:ext cx="1224136" cy="1348817"/>
          </a:xfrm>
          <a:prstGeom prst="rect">
            <a:avLst/>
          </a:prstGeom>
          <a:noFill/>
        </p:spPr>
      </p:pic>
      <p:pic>
        <p:nvPicPr>
          <p:cNvPr id="23" name="Рисунок 22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1362" y="1182843"/>
            <a:ext cx="3741276" cy="1608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26" grpId="0"/>
      <p:bldP spid="28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79912" y="6206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7008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НОД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8184" y="162880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ВЗАИМОДЕЙСТВИЕ С СЕМЬЕЙ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16288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Самостоятельная ДЕЯТЕЛЬНОСТЬ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9752" y="17008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ОДРМ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5896" y="35010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704" y="42210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ОРГАНИЗОВАННОЕ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6056" y="42210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СТИХИЙНОЕ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7584" y="5445224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ОБРАЗОВАТЕЛЬНАЯ СИТУАЦИЯ</a:t>
            </a:r>
          </a:p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РЕБЕНОК-СУБЪЕКТ СВОЕГО ОБРАЗОВАНИЯ)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6056" y="53732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ВНЕ ОБРАЗОВАТЕЛЬНОЙ СИТУАЦИИ</a:t>
            </a:r>
          </a:p>
        </p:txBody>
      </p:sp>
      <p:cxnSp>
        <p:nvCxnSpPr>
          <p:cNvPr id="24" name="Прямая со стрелкой 23"/>
          <p:cNvCxnSpPr>
            <a:endCxn id="8" idx="2"/>
          </p:cNvCxnSpPr>
          <p:nvPr/>
        </p:nvCxnSpPr>
        <p:spPr>
          <a:xfrm flipH="1" flipV="1">
            <a:off x="1259632" y="2224028"/>
            <a:ext cx="3384376" cy="1348988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2"/>
          </p:cNvCxnSpPr>
          <p:nvPr/>
        </p:nvCxnSpPr>
        <p:spPr>
          <a:xfrm flipH="1" flipV="1">
            <a:off x="2915816" y="2224028"/>
            <a:ext cx="1728192" cy="1348988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644008" y="2348880"/>
            <a:ext cx="0" cy="122413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644008" y="2348880"/>
            <a:ext cx="2592288" cy="122413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0" idx="0"/>
          </p:cNvCxnSpPr>
          <p:nvPr/>
        </p:nvCxnSpPr>
        <p:spPr>
          <a:xfrm flipH="1">
            <a:off x="3131840" y="3861048"/>
            <a:ext cx="1512168" cy="36004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644008" y="3861048"/>
            <a:ext cx="1440160" cy="360040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22" idx="0"/>
          </p:cNvCxnSpPr>
          <p:nvPr/>
        </p:nvCxnSpPr>
        <p:spPr>
          <a:xfrm flipH="1">
            <a:off x="2627784" y="4581128"/>
            <a:ext cx="360040" cy="864096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084168" y="4581128"/>
            <a:ext cx="360040" cy="792088"/>
          </a:xfrm>
          <a:prstGeom prst="straightConnector1">
            <a:avLst/>
          </a:prstGeom>
          <a:ln w="444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10" descr="http://www.icosky.com/icon/png/Object/Rubiks%20Cube/00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3861048"/>
            <a:ext cx="1403648" cy="1403649"/>
          </a:xfrm>
          <a:prstGeom prst="rect">
            <a:avLst/>
          </a:prstGeom>
          <a:noFill/>
        </p:spPr>
      </p:pic>
      <p:pic>
        <p:nvPicPr>
          <p:cNvPr id="62" name="Picture 8" descr="http://clipart-library.com/image_gallery2/Rubiks-Cube-Free-Download-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244298" cy="1296144"/>
          </a:xfrm>
          <a:prstGeom prst="rect">
            <a:avLst/>
          </a:prstGeom>
          <a:noFill/>
        </p:spPr>
      </p:pic>
      <p:sp>
        <p:nvSpPr>
          <p:cNvPr id="63" name="Управляющая кнопка: возврат 62">
            <a:hlinkClick r:id="" action="ppaction://hlinkshowjump?jump=lastslide" highlightClick="1"/>
            <a:hlinkHover r:id="rId4" action="ppaction://hlinksldjump"/>
          </p:cNvPr>
          <p:cNvSpPr/>
          <p:nvPr/>
        </p:nvSpPr>
        <p:spPr>
          <a:xfrm rot="10800000">
            <a:off x="8532440" y="6165304"/>
            <a:ext cx="354081" cy="476672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62937" y="559132"/>
            <a:ext cx="188898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ФОРУМ:</a:t>
            </a:r>
          </a:p>
        </p:txBody>
      </p:sp>
      <p:pic>
        <p:nvPicPr>
          <p:cNvPr id="25" name="Рисунок 24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265" y="2316225"/>
            <a:ext cx="3096344" cy="1646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Рисунок 31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583" y="3919811"/>
            <a:ext cx="2758074" cy="1551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Рисунок 32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5529" y="4740141"/>
            <a:ext cx="3049825" cy="1865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Рисунок 33"/>
          <p:cNvPicPr/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77609" y="3714529"/>
            <a:ext cx="3401364" cy="2161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0476" y="2348880"/>
            <a:ext cx="3229509" cy="1953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3894" y="532482"/>
            <a:ext cx="7092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РАЗВИВАЮЩАЯ ПРЕДМЕТНО-ПРОСТРАНСТВЕННАЯ СРЕДА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062" y="124702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«ДОСКА ВЫБОРА»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5184" y="124961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«СТЕНА ДОСТИЖЕНИЙ»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61214" y="2793837"/>
            <a:ext cx="3172234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(индивидуальной, подгрупповой, групповой)</a:t>
            </a:r>
          </a:p>
          <a:p>
            <a:pPr algn="ctr"/>
            <a:endParaRPr lang="ru-RU" sz="2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ОБЯЗАТЕЛЬНО: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предметы-заместители;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наглядные модели;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неоформленный материал</a:t>
            </a: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  <a:hlinkHover r:id="rId2" action="ppaction://hlinksldjump"/>
          </p:cNvPr>
          <p:cNvSpPr/>
          <p:nvPr/>
        </p:nvSpPr>
        <p:spPr>
          <a:xfrm rot="10800000">
            <a:off x="8532440" y="6165304"/>
            <a:ext cx="354081" cy="476672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7645" y="2085959"/>
            <a:ext cx="1933550" cy="2163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s://wordassociations.net/image/600x/svg_to_png/nicubunu_Rubik_cub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00" y="5053102"/>
            <a:ext cx="936104" cy="11122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43806" y="1198494"/>
            <a:ext cx="2966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МАТЕРИАЛ ДЛЯ РАЗНООБРАЗНОЙ ДЕТСКОЙ ДЕЯТЕЛЬНОСТИ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3448" y="2241565"/>
            <a:ext cx="3006666" cy="1979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-1620688" y="184482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Творческая мастерская фото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82433" y="-20290"/>
            <a:ext cx="188898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ФОРУМ:</a:t>
            </a:r>
          </a:p>
        </p:txBody>
      </p:sp>
      <p:pic>
        <p:nvPicPr>
          <p:cNvPr id="7" name="Picture 6" descr="http://files.websitebuilder.prositehosting.co.uk/fasthosts22341/image/pngpix-com-rubiks-cube-transparent-png-image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36803">
            <a:off x="6900694" y="4166024"/>
            <a:ext cx="1460262" cy="1535435"/>
          </a:xfrm>
          <a:prstGeom prst="rect">
            <a:avLst/>
          </a:prstGeom>
          <a:noFill/>
        </p:spPr>
      </p:pic>
      <p:pic>
        <p:nvPicPr>
          <p:cNvPr id="16" name="Picture 5" descr="L:\фото\S147001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527284"/>
            <a:ext cx="3956448" cy="2225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6083" y="2087952"/>
            <a:ext cx="1933550" cy="2163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C:\Users\User\Desktop\IMG_20151015_123332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5409">
            <a:off x="1213240" y="3922335"/>
            <a:ext cx="1755189" cy="2261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624199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72191">
            <a:off x="5688375" y="706769"/>
            <a:ext cx="3094724" cy="22686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26787">
            <a:off x="234528" y="3685725"/>
            <a:ext cx="2834425" cy="2737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7249" y="96637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КАЧЕСТВО ОБРАЗОВАНИЯ ВОСПИТАННИКОВ</a:t>
            </a:r>
          </a:p>
        </p:txBody>
      </p:sp>
      <p:pic>
        <p:nvPicPr>
          <p:cNvPr id="6" name="Picture 2" descr="https://wordassociations.net/image/600x/svg_to_png/nicubunu_Rubik_cube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99" y="5805264"/>
            <a:ext cx="814890" cy="96818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7428" y="4426853"/>
            <a:ext cx="3502348" cy="24183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files.websitebuilder.prositehosting.co.uk/fasthosts22341/image/pngpix-com-rubiks-cube-transparent-png-image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36803">
            <a:off x="8072523" y="-2932"/>
            <a:ext cx="1090982" cy="114714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80783">
            <a:off x="227560" y="722399"/>
            <a:ext cx="2874070" cy="2313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5120" y="699950"/>
            <a:ext cx="2661123" cy="2267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604398">
            <a:off x="5968330" y="3954774"/>
            <a:ext cx="3167020" cy="17834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2795" y="2852936"/>
            <a:ext cx="3096505" cy="1932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280421"/>
      </p:ext>
    </p:extLst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639</TotalTime>
  <Words>383</Words>
  <Application>Microsoft Office PowerPoint</Application>
  <PresentationFormat>Экран (4:3)</PresentationFormat>
  <Paragraphs>147</Paragraphs>
  <Slides>10</Slides>
  <Notes>1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IV образовательный форум ЗАТО Железногорск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</dc:creator>
  <cp:lastModifiedBy>Анатолий Вишняков</cp:lastModifiedBy>
  <cp:revision>128</cp:revision>
  <dcterms:created xsi:type="dcterms:W3CDTF">2017-10-14T16:59:07Z</dcterms:created>
  <dcterms:modified xsi:type="dcterms:W3CDTF">2021-02-11T08:02:55Z</dcterms:modified>
</cp:coreProperties>
</file>